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346" r:id="rId5"/>
    <p:sldId id="344" r:id="rId6"/>
    <p:sldId id="334" r:id="rId7"/>
    <p:sldId id="365" r:id="rId8"/>
    <p:sldId id="351" r:id="rId9"/>
    <p:sldId id="366" r:id="rId10"/>
    <p:sldId id="380" r:id="rId11"/>
    <p:sldId id="387" r:id="rId12"/>
    <p:sldId id="381" r:id="rId13"/>
    <p:sldId id="382" r:id="rId14"/>
    <p:sldId id="388" r:id="rId15"/>
    <p:sldId id="375" r:id="rId16"/>
    <p:sldId id="378" r:id="rId17"/>
    <p:sldId id="389" r:id="rId18"/>
    <p:sldId id="374" r:id="rId19"/>
    <p:sldId id="385"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FF00"/>
    <a:srgbClr val="000644"/>
    <a:srgbClr val="B8A1FF"/>
    <a:srgbClr val="431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ADD641-8EE9-4475-AB15-CDAAACE09709}" v="12" dt="2023-09-06T11:42:56.758"/>
  </p1510:revLst>
</p1510:revInfo>
</file>

<file path=ppt/tableStyles.xml><?xml version="1.0" encoding="utf-8"?>
<a:tblStyleLst xmlns:a="http://schemas.openxmlformats.org/drawingml/2006/main" def="{5C22544A-7EE6-4342-B048-85BDC9FD1C3A}">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59" d="100"/>
          <a:sy n="159" d="100"/>
        </p:scale>
        <p:origin x="252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jn Weijermars" userId="2933e1d2-70ff-47b3-ad61-d61e32fda646" providerId="ADAL" clId="{ADADD641-8EE9-4475-AB15-CDAAACE09709}"/>
    <pc:docChg chg="custSel delSld modSld delMainMaster">
      <pc:chgData name="Stijn Weijermars" userId="2933e1d2-70ff-47b3-ad61-d61e32fda646" providerId="ADAL" clId="{ADADD641-8EE9-4475-AB15-CDAAACE09709}" dt="2023-09-06T11:44:39.915" v="42" actId="47"/>
      <pc:docMkLst>
        <pc:docMk/>
      </pc:docMkLst>
      <pc:sldChg chg="del">
        <pc:chgData name="Stijn Weijermars" userId="2933e1d2-70ff-47b3-ad61-d61e32fda646" providerId="ADAL" clId="{ADADD641-8EE9-4475-AB15-CDAAACE09709}" dt="2023-09-06T11:32:40.307" v="4" actId="47"/>
        <pc:sldMkLst>
          <pc:docMk/>
          <pc:sldMk cId="698396267" sldId="336"/>
        </pc:sldMkLst>
      </pc:sldChg>
      <pc:sldChg chg="modSp mod">
        <pc:chgData name="Stijn Weijermars" userId="2933e1d2-70ff-47b3-ad61-d61e32fda646" providerId="ADAL" clId="{ADADD641-8EE9-4475-AB15-CDAAACE09709}" dt="2023-09-06T11:32:57.975" v="6" actId="21"/>
        <pc:sldMkLst>
          <pc:docMk/>
          <pc:sldMk cId="329190023" sldId="344"/>
        </pc:sldMkLst>
        <pc:graphicFrameChg chg="modGraphic">
          <ac:chgData name="Stijn Weijermars" userId="2933e1d2-70ff-47b3-ad61-d61e32fda646" providerId="ADAL" clId="{ADADD641-8EE9-4475-AB15-CDAAACE09709}" dt="2023-09-06T11:32:57.975" v="6" actId="21"/>
          <ac:graphicFrameMkLst>
            <pc:docMk/>
            <pc:sldMk cId="329190023" sldId="344"/>
            <ac:graphicFrameMk id="2" creationId="{6895D9F1-BB71-4CD3-A49D-830E976BEC6F}"/>
          </ac:graphicFrameMkLst>
        </pc:graphicFrameChg>
      </pc:sldChg>
      <pc:sldChg chg="modSp mod">
        <pc:chgData name="Stijn Weijermars" userId="2933e1d2-70ff-47b3-ad61-d61e32fda646" providerId="ADAL" clId="{ADADD641-8EE9-4475-AB15-CDAAACE09709}" dt="2023-09-06T11:32:32.217" v="2" actId="20577"/>
        <pc:sldMkLst>
          <pc:docMk/>
          <pc:sldMk cId="163694343" sldId="346"/>
        </pc:sldMkLst>
        <pc:spChg chg="mod">
          <ac:chgData name="Stijn Weijermars" userId="2933e1d2-70ff-47b3-ad61-d61e32fda646" providerId="ADAL" clId="{ADADD641-8EE9-4475-AB15-CDAAACE09709}" dt="2023-09-06T11:32:32.217" v="2" actId="20577"/>
          <ac:spMkLst>
            <pc:docMk/>
            <pc:sldMk cId="163694343" sldId="346"/>
            <ac:spMk id="6" creationId="{CDB1A3C0-56B0-4A77-BF10-AD535F6312BC}"/>
          </ac:spMkLst>
        </pc:spChg>
      </pc:sldChg>
      <pc:sldChg chg="del">
        <pc:chgData name="Stijn Weijermars" userId="2933e1d2-70ff-47b3-ad61-d61e32fda646" providerId="ADAL" clId="{ADADD641-8EE9-4475-AB15-CDAAACE09709}" dt="2023-09-06T11:36:37.937" v="10" actId="47"/>
        <pc:sldMkLst>
          <pc:docMk/>
          <pc:sldMk cId="1484196549" sldId="373"/>
        </pc:sldMkLst>
      </pc:sldChg>
      <pc:sldChg chg="modSp mod">
        <pc:chgData name="Stijn Weijermars" userId="2933e1d2-70ff-47b3-ad61-d61e32fda646" providerId="ADAL" clId="{ADADD641-8EE9-4475-AB15-CDAAACE09709}" dt="2023-09-06T11:44:15.679" v="40" actId="20577"/>
        <pc:sldMkLst>
          <pc:docMk/>
          <pc:sldMk cId="2072116575" sldId="374"/>
        </pc:sldMkLst>
        <pc:spChg chg="mod">
          <ac:chgData name="Stijn Weijermars" userId="2933e1d2-70ff-47b3-ad61-d61e32fda646" providerId="ADAL" clId="{ADADD641-8EE9-4475-AB15-CDAAACE09709}" dt="2023-09-06T11:44:15.679" v="40" actId="20577"/>
          <ac:spMkLst>
            <pc:docMk/>
            <pc:sldMk cId="2072116575" sldId="374"/>
            <ac:spMk id="3" creationId="{57E97F59-B46C-4C7B-818B-0D4AD99C0953}"/>
          </ac:spMkLst>
        </pc:spChg>
      </pc:sldChg>
      <pc:sldChg chg="del">
        <pc:chgData name="Stijn Weijermars" userId="2933e1d2-70ff-47b3-ad61-d61e32fda646" providerId="ADAL" clId="{ADADD641-8EE9-4475-AB15-CDAAACE09709}" dt="2023-09-06T11:32:35.557" v="3" actId="47"/>
        <pc:sldMkLst>
          <pc:docMk/>
          <pc:sldMk cId="2740937982" sldId="376"/>
        </pc:sldMkLst>
      </pc:sldChg>
      <pc:sldChg chg="del">
        <pc:chgData name="Stijn Weijermars" userId="2933e1d2-70ff-47b3-ad61-d61e32fda646" providerId="ADAL" clId="{ADADD641-8EE9-4475-AB15-CDAAACE09709}" dt="2023-09-06T11:32:41.639" v="5" actId="47"/>
        <pc:sldMkLst>
          <pc:docMk/>
          <pc:sldMk cId="262044916" sldId="377"/>
        </pc:sldMkLst>
      </pc:sldChg>
      <pc:sldChg chg="delSp modSp mod delAnim">
        <pc:chgData name="Stijn Weijermars" userId="2933e1d2-70ff-47b3-ad61-d61e32fda646" providerId="ADAL" clId="{ADADD641-8EE9-4475-AB15-CDAAACE09709}" dt="2023-09-06T11:40:38.771" v="21" actId="478"/>
        <pc:sldMkLst>
          <pc:docMk/>
          <pc:sldMk cId="191817079" sldId="378"/>
        </pc:sldMkLst>
        <pc:spChg chg="mod">
          <ac:chgData name="Stijn Weijermars" userId="2933e1d2-70ff-47b3-ad61-d61e32fda646" providerId="ADAL" clId="{ADADD641-8EE9-4475-AB15-CDAAACE09709}" dt="2023-09-06T11:37:08.053" v="18" actId="20577"/>
          <ac:spMkLst>
            <pc:docMk/>
            <pc:sldMk cId="191817079" sldId="378"/>
            <ac:spMk id="3" creationId="{42B45D3B-B05E-4759-A4A1-2369D956E943}"/>
          </ac:spMkLst>
        </pc:spChg>
        <pc:spChg chg="del">
          <ac:chgData name="Stijn Weijermars" userId="2933e1d2-70ff-47b3-ad61-d61e32fda646" providerId="ADAL" clId="{ADADD641-8EE9-4475-AB15-CDAAACE09709}" dt="2023-09-06T11:40:34.869" v="19" actId="478"/>
          <ac:spMkLst>
            <pc:docMk/>
            <pc:sldMk cId="191817079" sldId="378"/>
            <ac:spMk id="5" creationId="{9C7B97E3-4055-4C59-92EB-D5DE786A04A5}"/>
          </ac:spMkLst>
        </pc:spChg>
        <pc:picChg chg="del mod">
          <ac:chgData name="Stijn Weijermars" userId="2933e1d2-70ff-47b3-ad61-d61e32fda646" providerId="ADAL" clId="{ADADD641-8EE9-4475-AB15-CDAAACE09709}" dt="2023-09-06T11:40:38.771" v="21" actId="478"/>
          <ac:picMkLst>
            <pc:docMk/>
            <pc:sldMk cId="191817079" sldId="378"/>
            <ac:picMk id="4" creationId="{324B3E61-5081-441E-A03A-E139A8F74546}"/>
          </ac:picMkLst>
        </pc:picChg>
      </pc:sldChg>
      <pc:sldChg chg="modSp mod">
        <pc:chgData name="Stijn Weijermars" userId="2933e1d2-70ff-47b3-ad61-d61e32fda646" providerId="ADAL" clId="{ADADD641-8EE9-4475-AB15-CDAAACE09709}" dt="2023-09-06T11:33:54.689" v="7" actId="20577"/>
        <pc:sldMkLst>
          <pc:docMk/>
          <pc:sldMk cId="3817675541" sldId="381"/>
        </pc:sldMkLst>
        <pc:spChg chg="mod">
          <ac:chgData name="Stijn Weijermars" userId="2933e1d2-70ff-47b3-ad61-d61e32fda646" providerId="ADAL" clId="{ADADD641-8EE9-4475-AB15-CDAAACE09709}" dt="2023-09-06T11:33:54.689" v="7" actId="20577"/>
          <ac:spMkLst>
            <pc:docMk/>
            <pc:sldMk cId="3817675541" sldId="381"/>
            <ac:spMk id="3" creationId="{EA7D60E7-7DF7-4595-B06A-ED0BA75DE252}"/>
          </ac:spMkLst>
        </pc:spChg>
      </pc:sldChg>
      <pc:sldChg chg="del">
        <pc:chgData name="Stijn Weijermars" userId="2933e1d2-70ff-47b3-ad61-d61e32fda646" providerId="ADAL" clId="{ADADD641-8EE9-4475-AB15-CDAAACE09709}" dt="2023-09-06T11:44:39.915" v="42" actId="47"/>
        <pc:sldMkLst>
          <pc:docMk/>
          <pc:sldMk cId="411895122" sldId="384"/>
        </pc:sldMkLst>
      </pc:sldChg>
      <pc:sldChg chg="modSp mod">
        <pc:chgData name="Stijn Weijermars" userId="2933e1d2-70ff-47b3-ad61-d61e32fda646" providerId="ADAL" clId="{ADADD641-8EE9-4475-AB15-CDAAACE09709}" dt="2023-09-06T11:35:38.331" v="9" actId="20577"/>
        <pc:sldMkLst>
          <pc:docMk/>
          <pc:sldMk cId="291285230" sldId="388"/>
        </pc:sldMkLst>
        <pc:spChg chg="mod">
          <ac:chgData name="Stijn Weijermars" userId="2933e1d2-70ff-47b3-ad61-d61e32fda646" providerId="ADAL" clId="{ADADD641-8EE9-4475-AB15-CDAAACE09709}" dt="2023-09-06T11:35:38.331" v="9" actId="20577"/>
          <ac:spMkLst>
            <pc:docMk/>
            <pc:sldMk cId="291285230" sldId="388"/>
            <ac:spMk id="2" creationId="{C8A114D0-E08E-4250-96B6-69D9429BD511}"/>
          </ac:spMkLst>
        </pc:spChg>
      </pc:sldChg>
      <pc:sldChg chg="modSp mod">
        <pc:chgData name="Stijn Weijermars" userId="2933e1d2-70ff-47b3-ad61-d61e32fda646" providerId="ADAL" clId="{ADADD641-8EE9-4475-AB15-CDAAACE09709}" dt="2023-09-06T11:44:36.275" v="41" actId="20577"/>
        <pc:sldMkLst>
          <pc:docMk/>
          <pc:sldMk cId="2276719728" sldId="389"/>
        </pc:sldMkLst>
        <pc:spChg chg="mod">
          <ac:chgData name="Stijn Weijermars" userId="2933e1d2-70ff-47b3-ad61-d61e32fda646" providerId="ADAL" clId="{ADADD641-8EE9-4475-AB15-CDAAACE09709}" dt="2023-09-06T11:40:57.510" v="22" actId="20577"/>
          <ac:spMkLst>
            <pc:docMk/>
            <pc:sldMk cId="2276719728" sldId="389"/>
            <ac:spMk id="2" creationId="{BE321B39-5E0B-4E9A-A5A7-7DD9395971AC}"/>
          </ac:spMkLst>
        </pc:spChg>
        <pc:spChg chg="mod">
          <ac:chgData name="Stijn Weijermars" userId="2933e1d2-70ff-47b3-ad61-d61e32fda646" providerId="ADAL" clId="{ADADD641-8EE9-4475-AB15-CDAAACE09709}" dt="2023-09-06T11:44:36.275" v="41" actId="20577"/>
          <ac:spMkLst>
            <pc:docMk/>
            <pc:sldMk cId="2276719728" sldId="389"/>
            <ac:spMk id="3" creationId="{166FE7CF-5D29-4877-94CD-CD776674B7AE}"/>
          </ac:spMkLst>
        </pc:spChg>
      </pc:sldChg>
      <pc:sldChg chg="del">
        <pc:chgData name="Stijn Weijermars" userId="2933e1d2-70ff-47b3-ad61-d61e32fda646" providerId="ADAL" clId="{ADADD641-8EE9-4475-AB15-CDAAACE09709}" dt="2023-09-06T11:41:32.830" v="27" actId="47"/>
        <pc:sldMkLst>
          <pc:docMk/>
          <pc:sldMk cId="3013708704" sldId="390"/>
        </pc:sldMkLst>
      </pc:sldChg>
      <pc:sldChg chg="del">
        <pc:chgData name="Stijn Weijermars" userId="2933e1d2-70ff-47b3-ad61-d61e32fda646" providerId="ADAL" clId="{ADADD641-8EE9-4475-AB15-CDAAACE09709}" dt="2023-09-06T11:41:30.398" v="26" actId="47"/>
        <pc:sldMkLst>
          <pc:docMk/>
          <pc:sldMk cId="2385197416" sldId="391"/>
        </pc:sldMkLst>
      </pc:sldChg>
      <pc:sldMasterChg chg="del delSldLayout">
        <pc:chgData name="Stijn Weijermars" userId="2933e1d2-70ff-47b3-ad61-d61e32fda646" providerId="ADAL" clId="{ADADD641-8EE9-4475-AB15-CDAAACE09709}" dt="2023-09-06T11:41:32.830" v="27" actId="47"/>
        <pc:sldMasterMkLst>
          <pc:docMk/>
          <pc:sldMasterMk cId="286300575" sldId="2147483654"/>
        </pc:sldMasterMkLst>
        <pc:sldLayoutChg chg="del">
          <pc:chgData name="Stijn Weijermars" userId="2933e1d2-70ff-47b3-ad61-d61e32fda646" providerId="ADAL" clId="{ADADD641-8EE9-4475-AB15-CDAAACE09709}" dt="2023-09-06T11:41:32.830" v="27" actId="47"/>
          <pc:sldLayoutMkLst>
            <pc:docMk/>
            <pc:sldMasterMk cId="286300575" sldId="2147483654"/>
            <pc:sldLayoutMk cId="306698593" sldId="2147483655"/>
          </pc:sldLayoutMkLst>
        </pc:sldLayoutChg>
        <pc:sldLayoutChg chg="del">
          <pc:chgData name="Stijn Weijermars" userId="2933e1d2-70ff-47b3-ad61-d61e32fda646" providerId="ADAL" clId="{ADADD641-8EE9-4475-AB15-CDAAACE09709}" dt="2023-09-06T11:41:32.830" v="27" actId="47"/>
          <pc:sldLayoutMkLst>
            <pc:docMk/>
            <pc:sldMasterMk cId="286300575" sldId="2147483654"/>
            <pc:sldLayoutMk cId="2379173877" sldId="2147483656"/>
          </pc:sldLayoutMkLst>
        </pc:sldLayoutChg>
        <pc:sldLayoutChg chg="del">
          <pc:chgData name="Stijn Weijermars" userId="2933e1d2-70ff-47b3-ad61-d61e32fda646" providerId="ADAL" clId="{ADADD641-8EE9-4475-AB15-CDAAACE09709}" dt="2023-09-06T11:41:32.830" v="27" actId="47"/>
          <pc:sldLayoutMkLst>
            <pc:docMk/>
            <pc:sldMasterMk cId="286300575" sldId="2147483654"/>
            <pc:sldLayoutMk cId="83616985" sldId="2147483657"/>
          </pc:sldLayoutMkLst>
        </pc:sldLayoutChg>
        <pc:sldLayoutChg chg="del">
          <pc:chgData name="Stijn Weijermars" userId="2933e1d2-70ff-47b3-ad61-d61e32fda646" providerId="ADAL" clId="{ADADD641-8EE9-4475-AB15-CDAAACE09709}" dt="2023-09-06T11:41:32.830" v="27" actId="47"/>
          <pc:sldLayoutMkLst>
            <pc:docMk/>
            <pc:sldMasterMk cId="286300575" sldId="2147483654"/>
            <pc:sldLayoutMk cId="3622052283" sldId="2147483658"/>
          </pc:sldLayoutMkLst>
        </pc:sldLayoutChg>
        <pc:sldLayoutChg chg="del">
          <pc:chgData name="Stijn Weijermars" userId="2933e1d2-70ff-47b3-ad61-d61e32fda646" providerId="ADAL" clId="{ADADD641-8EE9-4475-AB15-CDAAACE09709}" dt="2023-09-06T11:41:32.830" v="27" actId="47"/>
          <pc:sldLayoutMkLst>
            <pc:docMk/>
            <pc:sldMasterMk cId="286300575" sldId="2147483654"/>
            <pc:sldLayoutMk cId="920568230" sldId="2147483659"/>
          </pc:sldLayoutMkLst>
        </pc:sldLayoutChg>
        <pc:sldLayoutChg chg="del">
          <pc:chgData name="Stijn Weijermars" userId="2933e1d2-70ff-47b3-ad61-d61e32fda646" providerId="ADAL" clId="{ADADD641-8EE9-4475-AB15-CDAAACE09709}" dt="2023-09-06T11:41:32.830" v="27" actId="47"/>
          <pc:sldLayoutMkLst>
            <pc:docMk/>
            <pc:sldMasterMk cId="286300575" sldId="2147483654"/>
            <pc:sldLayoutMk cId="3418584060" sldId="2147483660"/>
          </pc:sldLayoutMkLst>
        </pc:sldLayoutChg>
        <pc:sldLayoutChg chg="del">
          <pc:chgData name="Stijn Weijermars" userId="2933e1d2-70ff-47b3-ad61-d61e32fda646" providerId="ADAL" clId="{ADADD641-8EE9-4475-AB15-CDAAACE09709}" dt="2023-09-06T11:41:32.830" v="27" actId="47"/>
          <pc:sldLayoutMkLst>
            <pc:docMk/>
            <pc:sldMasterMk cId="286300575" sldId="2147483654"/>
            <pc:sldLayoutMk cId="3211201417" sldId="2147483661"/>
          </pc:sldLayoutMkLst>
        </pc:sldLayoutChg>
        <pc:sldLayoutChg chg="del">
          <pc:chgData name="Stijn Weijermars" userId="2933e1d2-70ff-47b3-ad61-d61e32fda646" providerId="ADAL" clId="{ADADD641-8EE9-4475-AB15-CDAAACE09709}" dt="2023-09-06T11:41:32.830" v="27" actId="47"/>
          <pc:sldLayoutMkLst>
            <pc:docMk/>
            <pc:sldMasterMk cId="286300575" sldId="2147483654"/>
            <pc:sldLayoutMk cId="156375892" sldId="2147483662"/>
          </pc:sldLayoutMkLst>
        </pc:sldLayoutChg>
        <pc:sldLayoutChg chg="del">
          <pc:chgData name="Stijn Weijermars" userId="2933e1d2-70ff-47b3-ad61-d61e32fda646" providerId="ADAL" clId="{ADADD641-8EE9-4475-AB15-CDAAACE09709}" dt="2023-09-06T11:41:32.830" v="27" actId="47"/>
          <pc:sldLayoutMkLst>
            <pc:docMk/>
            <pc:sldMasterMk cId="286300575" sldId="2147483654"/>
            <pc:sldLayoutMk cId="548387207" sldId="2147483663"/>
          </pc:sldLayoutMkLst>
        </pc:sldLayoutChg>
        <pc:sldLayoutChg chg="del">
          <pc:chgData name="Stijn Weijermars" userId="2933e1d2-70ff-47b3-ad61-d61e32fda646" providerId="ADAL" clId="{ADADD641-8EE9-4475-AB15-CDAAACE09709}" dt="2023-09-06T11:41:32.830" v="27" actId="47"/>
          <pc:sldLayoutMkLst>
            <pc:docMk/>
            <pc:sldMasterMk cId="286300575" sldId="2147483654"/>
            <pc:sldLayoutMk cId="4167553195" sldId="2147483664"/>
          </pc:sldLayoutMkLst>
        </pc:sldLayoutChg>
        <pc:sldLayoutChg chg="del">
          <pc:chgData name="Stijn Weijermars" userId="2933e1d2-70ff-47b3-ad61-d61e32fda646" providerId="ADAL" clId="{ADADD641-8EE9-4475-AB15-CDAAACE09709}" dt="2023-09-06T11:41:32.830" v="27" actId="47"/>
          <pc:sldLayoutMkLst>
            <pc:docMk/>
            <pc:sldMasterMk cId="286300575" sldId="2147483654"/>
            <pc:sldLayoutMk cId="4187065358" sldId="214748366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31538-1FC0-48D9-B70E-2DC3874948F2}" type="datetimeFigureOut">
              <a:rPr lang="nl-NL" smtClean="0"/>
              <a:t>6-9-2023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D9B25-5126-4124-8E8A-22611371FAEC}" type="slidenum">
              <a:rPr lang="nl-NL" smtClean="0"/>
              <a:t>‹nr.›</a:t>
            </a:fld>
            <a:endParaRPr lang="nl-NL"/>
          </a:p>
        </p:txBody>
      </p:sp>
    </p:spTree>
    <p:extLst>
      <p:ext uri="{BB962C8B-B14F-4D97-AF65-F5344CB8AC3E}">
        <p14:creationId xmlns:p14="http://schemas.microsoft.com/office/powerpoint/2010/main" val="3334477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Wanneer de temperatuur stijgt zal de maximale hoeveelheid vocht die de atmosfeer kan bevatten ook toenemen. Wanneer nu de relatieve vochtigheid niet al te veel verandert – en daar zijn goede redenen voor wanneer het gaat over klimaatverandering in Nederland – dan zal de </a:t>
            </a:r>
            <a:r>
              <a:rPr lang="nl-NL" dirty="0" err="1"/>
              <a:t>dauwpuntstemperatuur</a:t>
            </a:r>
            <a:r>
              <a:rPr lang="nl-NL" dirty="0"/>
              <a:t> even hard als de temperatuur stijgen. Met de bovenstaande resultaten verwachten we dus een toename van 14 % per graad in de intensiteit van extreme buien.</a:t>
            </a:r>
          </a:p>
          <a:p>
            <a:endParaRPr lang="nl-NL" dirty="0"/>
          </a:p>
        </p:txBody>
      </p:sp>
      <p:sp>
        <p:nvSpPr>
          <p:cNvPr id="4" name="Tijdelijke aanduiding voor dianummer 3"/>
          <p:cNvSpPr>
            <a:spLocks noGrp="1"/>
          </p:cNvSpPr>
          <p:nvPr>
            <p:ph type="sldNum" sz="quarter" idx="5"/>
          </p:nvPr>
        </p:nvSpPr>
        <p:spPr/>
        <p:txBody>
          <a:bodyPr/>
          <a:lstStyle/>
          <a:p>
            <a:fld id="{71EF8B88-49C2-453F-92C1-FE690164DB82}" type="slidenum">
              <a:rPr lang="nl-NL" smtClean="0"/>
              <a:t>9</a:t>
            </a:fld>
            <a:endParaRPr lang="nl-NL"/>
          </a:p>
        </p:txBody>
      </p:sp>
    </p:spTree>
    <p:extLst>
      <p:ext uri="{BB962C8B-B14F-4D97-AF65-F5344CB8AC3E}">
        <p14:creationId xmlns:p14="http://schemas.microsoft.com/office/powerpoint/2010/main" val="2508828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1EF8B88-49C2-453F-92C1-FE690164DB82}" type="slidenum">
              <a:rPr lang="nl-NL" smtClean="0"/>
              <a:t>10</a:t>
            </a:fld>
            <a:endParaRPr lang="nl-NL"/>
          </a:p>
        </p:txBody>
      </p:sp>
    </p:spTree>
    <p:extLst>
      <p:ext uri="{BB962C8B-B14F-4D97-AF65-F5344CB8AC3E}">
        <p14:creationId xmlns:p14="http://schemas.microsoft.com/office/powerpoint/2010/main" val="31770573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6-9-2023</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905244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6-9-2023</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92027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F87D9-0B69-41E6-BCC7-2A763CFB96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5094E34-B709-4148-AAD2-3E31B39B38C8}"/>
              </a:ext>
            </a:extLst>
          </p:cNvPr>
          <p:cNvSpPr>
            <a:spLocks noGrp="1"/>
          </p:cNvSpPr>
          <p:nvPr>
            <p:ph type="dt" sz="half" idx="10"/>
          </p:nvPr>
        </p:nvSpPr>
        <p:spPr/>
        <p:txBody>
          <a:bodyPr/>
          <a:lstStyle/>
          <a:p>
            <a:fld id="{B9E8D4D1-00C4-4E8E-99A5-8D1DF5379DBE}" type="datetimeFigureOut">
              <a:rPr lang="nl-NL" smtClean="0"/>
              <a:t>6-9-2023</a:t>
            </a:fld>
            <a:endParaRPr lang="nl-NL"/>
          </a:p>
        </p:txBody>
      </p:sp>
      <p:sp>
        <p:nvSpPr>
          <p:cNvPr id="4" name="Tijdelijke aanduiding voor voettekst 3">
            <a:extLst>
              <a:ext uri="{FF2B5EF4-FFF2-40B4-BE49-F238E27FC236}">
                <a16:creationId xmlns:a16="http://schemas.microsoft.com/office/drawing/2014/main" id="{DAB07FF9-DFE7-4583-9ED1-72016D530BF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A20854E-98DB-41E1-A8DE-A42436926A44}"/>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987544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6-9-2023</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4757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6-9-2023</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06106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6-9-2023</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pic>
        <p:nvPicPr>
          <p:cNvPr id="7" name="Vormentaal">
            <a:extLst>
              <a:ext uri="{FF2B5EF4-FFF2-40B4-BE49-F238E27FC236}">
                <a16:creationId xmlns:a16="http://schemas.microsoft.com/office/drawing/2014/main" id="{2074DCA5-5660-40C3-B12B-972CD979B84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7BC48F74-8E96-4434-A02B-EA3EE1F88D7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996255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onswater.nl/onderwerpen/hoe-ontstaat-wateroverlast/documenten/publicaties/2021/07/16/wateroverlast-in-je-woning"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ruimtelijkeadaptatie.nl/" TargetMode="External"/><Relationship Id="rId2" Type="http://schemas.openxmlformats.org/officeDocument/2006/relationships/hyperlink" Target="https://www.wur.nl/nl/Dossiers/dossier/Wateroverlast.htm" TargetMode="External"/><Relationship Id="rId1" Type="http://schemas.openxmlformats.org/officeDocument/2006/relationships/slideLayout" Target="../slideLayouts/slideLayout4.xml"/><Relationship Id="rId6" Type="http://schemas.openxmlformats.org/officeDocument/2006/relationships/hyperlink" Target="https://klimaatadaptatienederland.nl/publish/pages/115147/de_natuur_als_oplossing_voor_de_effecten_van_klimaatverandering_in_de_stad.pdf" TargetMode="External"/><Relationship Id="rId5" Type="http://schemas.openxmlformats.org/officeDocument/2006/relationships/hyperlink" Target="https://klimaatadaptatienederland.nl/publish/pages/115147/roadmap_klimaatrobuuste_gebiedsontwikkeling_v2.pdf" TargetMode="External"/><Relationship Id="rId4" Type="http://schemas.openxmlformats.org/officeDocument/2006/relationships/hyperlink" Target="https://klimaatadaptatienederland.nl/publish/pages/184237/uitvoeringsagenda_klimaatadaptatie_tilburg.pdf"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knmiprojects.archiefweb.eu/?subsite=klimaatscenarios#archive" TargetMode="Externa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4DE6D3D-C3E3-44F4-A04C-84A4103CA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1083" y="0"/>
            <a:ext cx="17953084" cy="6858000"/>
          </a:xfrm>
          <a:prstGeom prst="rect">
            <a:avLst/>
          </a:prstGeom>
        </p:spPr>
      </p:pic>
      <p:sp>
        <p:nvSpPr>
          <p:cNvPr id="5" name="Titel 1">
            <a:extLst>
              <a:ext uri="{FF2B5EF4-FFF2-40B4-BE49-F238E27FC236}">
                <a16:creationId xmlns:a16="http://schemas.microsoft.com/office/drawing/2014/main" id="{67467E89-8FF8-4A04-8D46-7FE0C3DD5953}"/>
              </a:ext>
            </a:extLst>
          </p:cNvPr>
          <p:cNvSpPr txBox="1">
            <a:spLocks/>
          </p:cNvSpPr>
          <p:nvPr/>
        </p:nvSpPr>
        <p:spPr>
          <a:xfrm>
            <a:off x="0" y="5757070"/>
            <a:ext cx="10363200" cy="14700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sz="4400" dirty="0">
                <a:solidFill>
                  <a:schemeClr val="bg1"/>
                </a:solidFill>
              </a:rPr>
              <a:t>Water en energie</a:t>
            </a:r>
          </a:p>
        </p:txBody>
      </p:sp>
      <p:sp>
        <p:nvSpPr>
          <p:cNvPr id="6" name="Ondertitel 2">
            <a:extLst>
              <a:ext uri="{FF2B5EF4-FFF2-40B4-BE49-F238E27FC236}">
                <a16:creationId xmlns:a16="http://schemas.microsoft.com/office/drawing/2014/main" id="{CDB1A3C0-56B0-4A77-BF10-AD535F6312BC}"/>
              </a:ext>
            </a:extLst>
          </p:cNvPr>
          <p:cNvSpPr txBox="1">
            <a:spLocks/>
          </p:cNvSpPr>
          <p:nvPr/>
        </p:nvSpPr>
        <p:spPr>
          <a:xfrm>
            <a:off x="8971444" y="5105400"/>
            <a:ext cx="3114932"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solidFill>
                  <a:schemeClr val="bg1"/>
                </a:solidFill>
              </a:rPr>
              <a:t>6-9-2023</a:t>
            </a:r>
          </a:p>
          <a:p>
            <a:r>
              <a:rPr lang="nl-NL" sz="2400" dirty="0">
                <a:solidFill>
                  <a:schemeClr val="bg1"/>
                </a:solidFill>
              </a:rPr>
              <a:t>Jaar 3 – Periode 1</a:t>
            </a:r>
          </a:p>
          <a:p>
            <a:r>
              <a:rPr lang="nl-NL" sz="2400" dirty="0">
                <a:solidFill>
                  <a:schemeClr val="bg1"/>
                </a:solidFill>
              </a:rPr>
              <a:t>Les 1</a:t>
            </a:r>
          </a:p>
        </p:txBody>
      </p:sp>
      <p:sp>
        <p:nvSpPr>
          <p:cNvPr id="7" name="Rechthoek 6">
            <a:extLst>
              <a:ext uri="{FF2B5EF4-FFF2-40B4-BE49-F238E27FC236}">
                <a16:creationId xmlns:a16="http://schemas.microsoft.com/office/drawing/2014/main" id="{268E7462-0461-4603-8CE2-5553AFB448D8}"/>
              </a:ext>
            </a:extLst>
          </p:cNvPr>
          <p:cNvSpPr/>
          <p:nvPr/>
        </p:nvSpPr>
        <p:spPr>
          <a:xfrm>
            <a:off x="8114308" y="181895"/>
            <a:ext cx="2124428" cy="369332"/>
          </a:xfrm>
          <a:prstGeom prst="rect">
            <a:avLst/>
          </a:prstGeom>
        </p:spPr>
        <p:txBody>
          <a:bodyPr wrap="none">
            <a:spAutoFit/>
          </a:bodyPr>
          <a:lstStyle/>
          <a:p>
            <a:r>
              <a:rPr lang="nl-NL" dirty="0">
                <a:solidFill>
                  <a:schemeClr val="bg1">
                    <a:lumMod val="50000"/>
                  </a:schemeClr>
                </a:solidFill>
              </a:rPr>
              <a:t>IBS De Leefbare Stad</a:t>
            </a:r>
          </a:p>
        </p:txBody>
      </p:sp>
    </p:spTree>
    <p:extLst>
      <p:ext uri="{BB962C8B-B14F-4D97-AF65-F5344CB8AC3E}">
        <p14:creationId xmlns:p14="http://schemas.microsoft.com/office/powerpoint/2010/main" val="16369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35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97D3E-6C18-495A-948F-2FAF72BA937C}"/>
              </a:ext>
            </a:extLst>
          </p:cNvPr>
          <p:cNvSpPr>
            <a:spLocks noGrp="1"/>
          </p:cNvSpPr>
          <p:nvPr>
            <p:ph type="title"/>
          </p:nvPr>
        </p:nvSpPr>
        <p:spPr/>
        <p:txBody>
          <a:bodyPr/>
          <a:lstStyle/>
          <a:p>
            <a:r>
              <a:rPr lang="nl-NL" dirty="0"/>
              <a:t>Luchtvochtigheid en Dauwpunt</a:t>
            </a:r>
          </a:p>
        </p:txBody>
      </p:sp>
      <p:sp>
        <p:nvSpPr>
          <p:cNvPr id="3" name="Tijdelijke aanduiding voor inhoud 2">
            <a:extLst>
              <a:ext uri="{FF2B5EF4-FFF2-40B4-BE49-F238E27FC236}">
                <a16:creationId xmlns:a16="http://schemas.microsoft.com/office/drawing/2014/main" id="{272C1CDA-E0C7-44E1-BD3A-36159D972334}"/>
              </a:ext>
            </a:extLst>
          </p:cNvPr>
          <p:cNvSpPr>
            <a:spLocks noGrp="1"/>
          </p:cNvSpPr>
          <p:nvPr>
            <p:ph idx="1"/>
          </p:nvPr>
        </p:nvSpPr>
        <p:spPr/>
        <p:txBody>
          <a:bodyPr/>
          <a:lstStyle/>
          <a:p>
            <a:r>
              <a:rPr lang="nl-NL" dirty="0"/>
              <a:t>Lucht kan slechts een beperkte hoeveelheid vocht bevatten. De hoeveelheid vocht hangt af van de temperatuur.</a:t>
            </a:r>
          </a:p>
          <a:p>
            <a:r>
              <a:rPr lang="nl-NL" dirty="0"/>
              <a:t>Het dauwpunt is de temperatuur waarbij waterdamp begint te condenseren door afkoeling van de lucht, zonder dat vocht wordt toegevoerd of afgevoerd. Zodra de lucht de dauwpunt temperatuur bereikt, is de lucht verzadigd met waterdamp.</a:t>
            </a:r>
          </a:p>
        </p:txBody>
      </p:sp>
    </p:spTree>
    <p:extLst>
      <p:ext uri="{BB962C8B-B14F-4D97-AF65-F5344CB8AC3E}">
        <p14:creationId xmlns:p14="http://schemas.microsoft.com/office/powerpoint/2010/main" val="2060822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A114D0-E08E-4250-96B6-69D9429BD511}"/>
              </a:ext>
            </a:extLst>
          </p:cNvPr>
          <p:cNvSpPr>
            <a:spLocks noGrp="1"/>
          </p:cNvSpPr>
          <p:nvPr>
            <p:ph type="title"/>
          </p:nvPr>
        </p:nvSpPr>
        <p:spPr>
          <a:xfrm>
            <a:off x="5387009" y="1753952"/>
            <a:ext cx="5814998" cy="1675048"/>
          </a:xfrm>
        </p:spPr>
        <p:txBody>
          <a:bodyPr/>
          <a:lstStyle/>
          <a:p>
            <a:r>
              <a:rPr lang="nl-NL" dirty="0"/>
              <a:t>Waterschap Limburg heeft een </a:t>
            </a:r>
            <a:r>
              <a:rPr lang="nl-NL" dirty="0">
                <a:hlinkClick r:id="rId2"/>
              </a:rPr>
              <a:t>brochure</a:t>
            </a:r>
            <a:r>
              <a:rPr lang="nl-NL" dirty="0"/>
              <a:t> gemaakt….</a:t>
            </a:r>
          </a:p>
        </p:txBody>
      </p:sp>
      <p:pic>
        <p:nvPicPr>
          <p:cNvPr id="5" name="Tijdelijke aanduiding voor inhoud 4">
            <a:extLst>
              <a:ext uri="{FF2B5EF4-FFF2-40B4-BE49-F238E27FC236}">
                <a16:creationId xmlns:a16="http://schemas.microsoft.com/office/drawing/2014/main" id="{F19325F1-AC77-409C-ADEC-134441F72026}"/>
              </a:ext>
            </a:extLst>
          </p:cNvPr>
          <p:cNvPicPr>
            <a:picLocks noGrp="1" noChangeAspect="1"/>
          </p:cNvPicPr>
          <p:nvPr>
            <p:ph idx="1"/>
          </p:nvPr>
        </p:nvPicPr>
        <p:blipFill>
          <a:blip r:embed="rId3"/>
          <a:stretch>
            <a:fillRect/>
          </a:stretch>
        </p:blipFill>
        <p:spPr>
          <a:xfrm>
            <a:off x="0" y="0"/>
            <a:ext cx="5006760" cy="6858000"/>
          </a:xfrm>
        </p:spPr>
      </p:pic>
    </p:spTree>
    <p:extLst>
      <p:ext uri="{BB962C8B-B14F-4D97-AF65-F5344CB8AC3E}">
        <p14:creationId xmlns:p14="http://schemas.microsoft.com/office/powerpoint/2010/main" val="291285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659789-60A5-40DA-97FD-CE7F9E50B89D}"/>
              </a:ext>
            </a:extLst>
          </p:cNvPr>
          <p:cNvSpPr>
            <a:spLocks noGrp="1"/>
          </p:cNvSpPr>
          <p:nvPr>
            <p:ph type="title"/>
          </p:nvPr>
        </p:nvSpPr>
        <p:spPr/>
        <p:txBody>
          <a:bodyPr/>
          <a:lstStyle/>
          <a:p>
            <a:r>
              <a:rPr lang="nl-NL" dirty="0"/>
              <a:t>Deltaplan Ruimtelijke Adaptatie</a:t>
            </a:r>
          </a:p>
        </p:txBody>
      </p:sp>
      <p:sp>
        <p:nvSpPr>
          <p:cNvPr id="3" name="Tijdelijke aanduiding voor inhoud 2">
            <a:extLst>
              <a:ext uri="{FF2B5EF4-FFF2-40B4-BE49-F238E27FC236}">
                <a16:creationId xmlns:a16="http://schemas.microsoft.com/office/drawing/2014/main" id="{6ACEEF13-B3F9-4D97-8F69-B327F6A16303}"/>
              </a:ext>
            </a:extLst>
          </p:cNvPr>
          <p:cNvSpPr>
            <a:spLocks noGrp="1"/>
          </p:cNvSpPr>
          <p:nvPr>
            <p:ph idx="1"/>
          </p:nvPr>
        </p:nvSpPr>
        <p:spPr/>
        <p:txBody>
          <a:bodyPr/>
          <a:lstStyle/>
          <a:p>
            <a:r>
              <a:rPr lang="nl-NL" dirty="0"/>
              <a:t>Gezamenlijk plan van gemeenten, waterschappen, provincies en het Rijk. </a:t>
            </a:r>
          </a:p>
          <a:p>
            <a:r>
              <a:rPr lang="nl-NL" dirty="0"/>
              <a:t>Het plan versnelt en intensiveert de aanpak van:</a:t>
            </a:r>
          </a:p>
          <a:p>
            <a:pPr lvl="1"/>
            <a:r>
              <a:rPr lang="nl-NL" dirty="0"/>
              <a:t>wateroverlast</a:t>
            </a:r>
          </a:p>
          <a:p>
            <a:pPr lvl="1"/>
            <a:r>
              <a:rPr lang="nl-NL" dirty="0"/>
              <a:t>hittestress</a:t>
            </a:r>
          </a:p>
          <a:p>
            <a:pPr lvl="1"/>
            <a:r>
              <a:rPr lang="nl-NL" dirty="0"/>
              <a:t>droogte </a:t>
            </a:r>
          </a:p>
          <a:p>
            <a:pPr lvl="1"/>
            <a:r>
              <a:rPr lang="nl-NL" dirty="0"/>
              <a:t>gevolgen van overstromingen</a:t>
            </a:r>
          </a:p>
        </p:txBody>
      </p:sp>
      <p:pic>
        <p:nvPicPr>
          <p:cNvPr id="4" name="Afbeelding 3">
            <a:extLst>
              <a:ext uri="{FF2B5EF4-FFF2-40B4-BE49-F238E27FC236}">
                <a16:creationId xmlns:a16="http://schemas.microsoft.com/office/drawing/2014/main" id="{F6F66985-6A0C-49F5-945B-2443BF192B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23"/>
          <a:stretch/>
        </p:blipFill>
        <p:spPr>
          <a:xfrm>
            <a:off x="300139" y="5186099"/>
            <a:ext cx="4626424" cy="1546577"/>
          </a:xfrm>
          <a:prstGeom prst="rect">
            <a:avLst/>
          </a:prstGeom>
        </p:spPr>
      </p:pic>
    </p:spTree>
    <p:extLst>
      <p:ext uri="{BB962C8B-B14F-4D97-AF65-F5344CB8AC3E}">
        <p14:creationId xmlns:p14="http://schemas.microsoft.com/office/powerpoint/2010/main" val="378892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5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15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par>
                                <p:cTn id="16" presetID="1" presetClass="entr" presetSubtype="0" fill="hold" nodeType="withEffect">
                                  <p:stCondLst>
                                    <p:cond delay="150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1" presetClass="entr" presetSubtype="0" fill="hold" nodeType="withEffect">
                                  <p:stCondLst>
                                    <p:cond delay="150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91F2CC-A216-488C-9F1D-B7ADD28AE4B4}"/>
              </a:ext>
            </a:extLst>
          </p:cNvPr>
          <p:cNvSpPr>
            <a:spLocks noGrp="1"/>
          </p:cNvSpPr>
          <p:nvPr>
            <p:ph type="title"/>
          </p:nvPr>
        </p:nvSpPr>
        <p:spPr/>
        <p:txBody>
          <a:bodyPr/>
          <a:lstStyle/>
          <a:p>
            <a:r>
              <a:rPr lang="nl-NL" dirty="0"/>
              <a:t>Klimaatadaptatie &amp; Omgevingswet</a:t>
            </a:r>
          </a:p>
        </p:txBody>
      </p:sp>
      <p:sp>
        <p:nvSpPr>
          <p:cNvPr id="3" name="Tijdelijke aanduiding voor inhoud 2">
            <a:extLst>
              <a:ext uri="{FF2B5EF4-FFF2-40B4-BE49-F238E27FC236}">
                <a16:creationId xmlns:a16="http://schemas.microsoft.com/office/drawing/2014/main" id="{42B45D3B-B05E-4759-A4A1-2369D956E943}"/>
              </a:ext>
            </a:extLst>
          </p:cNvPr>
          <p:cNvSpPr>
            <a:spLocks noGrp="1"/>
          </p:cNvSpPr>
          <p:nvPr>
            <p:ph idx="1"/>
          </p:nvPr>
        </p:nvSpPr>
        <p:spPr>
          <a:xfrm>
            <a:off x="2735627" y="1196754"/>
            <a:ext cx="8846773" cy="2615830"/>
          </a:xfrm>
        </p:spPr>
        <p:txBody>
          <a:bodyPr/>
          <a:lstStyle/>
          <a:p>
            <a:r>
              <a:rPr lang="nl-NL" dirty="0"/>
              <a:t>01-01-2024 nieuwe Omgevingswet. </a:t>
            </a:r>
          </a:p>
          <a:p>
            <a:r>
              <a:rPr lang="nl-NL" dirty="0"/>
              <a:t>vervangt veel wetten die betrekking hebben op de fysieke leefomgeving, </a:t>
            </a:r>
          </a:p>
          <a:p>
            <a:r>
              <a:rPr lang="nl-NL" dirty="0"/>
              <a:t>biedt nieuwe instrumenten</a:t>
            </a:r>
          </a:p>
          <a:p>
            <a:r>
              <a:rPr lang="nl-NL" dirty="0"/>
              <a:t>meer integrale en gebiedsgerichte aanpak. </a:t>
            </a:r>
          </a:p>
          <a:p>
            <a:endParaRPr lang="nl-NL" dirty="0"/>
          </a:p>
        </p:txBody>
      </p:sp>
    </p:spTree>
    <p:extLst>
      <p:ext uri="{BB962C8B-B14F-4D97-AF65-F5344CB8AC3E}">
        <p14:creationId xmlns:p14="http://schemas.microsoft.com/office/powerpoint/2010/main" val="19181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21B39-5E0B-4E9A-A5A7-7DD9395971AC}"/>
              </a:ext>
            </a:extLst>
          </p:cNvPr>
          <p:cNvSpPr>
            <a:spLocks noGrp="1"/>
          </p:cNvSpPr>
          <p:nvPr>
            <p:ph type="title"/>
          </p:nvPr>
        </p:nvSpPr>
        <p:spPr>
          <a:xfrm>
            <a:off x="1567544" y="332656"/>
            <a:ext cx="9932638" cy="648072"/>
          </a:xfrm>
        </p:spPr>
        <p:txBody>
          <a:bodyPr/>
          <a:lstStyle/>
          <a:p>
            <a:r>
              <a:rPr lang="nl-NL" dirty="0"/>
              <a:t>Opdracht</a:t>
            </a:r>
          </a:p>
        </p:txBody>
      </p:sp>
      <p:sp>
        <p:nvSpPr>
          <p:cNvPr id="3" name="Tijdelijke aanduiding voor inhoud 2">
            <a:extLst>
              <a:ext uri="{FF2B5EF4-FFF2-40B4-BE49-F238E27FC236}">
                <a16:creationId xmlns:a16="http://schemas.microsoft.com/office/drawing/2014/main" id="{166FE7CF-5D29-4877-94CD-CD776674B7AE}"/>
              </a:ext>
            </a:extLst>
          </p:cNvPr>
          <p:cNvSpPr>
            <a:spLocks noGrp="1"/>
          </p:cNvSpPr>
          <p:nvPr>
            <p:ph idx="1"/>
          </p:nvPr>
        </p:nvSpPr>
        <p:spPr>
          <a:xfrm>
            <a:off x="1492898" y="1196753"/>
            <a:ext cx="9582540" cy="4929411"/>
          </a:xfrm>
        </p:spPr>
        <p:txBody>
          <a:bodyPr>
            <a:normAutofit/>
          </a:bodyPr>
          <a:lstStyle/>
          <a:p>
            <a:r>
              <a:rPr lang="nl-NL" dirty="0"/>
              <a:t>Ga op zoek naar voorbeelden in je eigen stad van maatregelen die zijn genomen om jouw leefomgeving klimaatbestendiger te maken. </a:t>
            </a:r>
          </a:p>
          <a:p>
            <a:r>
              <a:rPr lang="nl-NL" dirty="0"/>
              <a:t>Maak </a:t>
            </a:r>
            <a:r>
              <a:rPr lang="nl-NL" b="1" dirty="0"/>
              <a:t>eigen</a:t>
            </a:r>
            <a:r>
              <a:rPr lang="nl-NL" dirty="0"/>
              <a:t> foto’s van de voorbeelden. </a:t>
            </a:r>
          </a:p>
          <a:p>
            <a:r>
              <a:rPr lang="nl-NL" dirty="0"/>
              <a:t>Maak een presentatie van de informatie die je hebt gevonden en geef een toelichting op de voorbeelden (hoe werkt het én zou je mogelijke aanvullingen of alternatieven kunnen bedenken). </a:t>
            </a:r>
          </a:p>
          <a:p>
            <a:r>
              <a:rPr lang="nl-NL" dirty="0"/>
              <a:t>Presentatie duurt minimaal 15 minuten </a:t>
            </a:r>
          </a:p>
        </p:txBody>
      </p:sp>
    </p:spTree>
    <p:extLst>
      <p:ext uri="{BB962C8B-B14F-4D97-AF65-F5344CB8AC3E}">
        <p14:creationId xmlns:p14="http://schemas.microsoft.com/office/powerpoint/2010/main" val="2276719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395A6-7F51-420C-A95D-E63F6E94F3CA}"/>
              </a:ext>
            </a:extLst>
          </p:cNvPr>
          <p:cNvSpPr>
            <a:spLocks noGrp="1"/>
          </p:cNvSpPr>
          <p:nvPr>
            <p:ph type="title"/>
          </p:nvPr>
        </p:nvSpPr>
        <p:spPr/>
        <p:txBody>
          <a:bodyPr/>
          <a:lstStyle/>
          <a:p>
            <a:r>
              <a:rPr lang="nl-NL" dirty="0"/>
              <a:t>Bronnen</a:t>
            </a:r>
          </a:p>
        </p:txBody>
      </p:sp>
      <p:sp>
        <p:nvSpPr>
          <p:cNvPr id="3" name="Tijdelijke aanduiding voor inhoud 2">
            <a:extLst>
              <a:ext uri="{FF2B5EF4-FFF2-40B4-BE49-F238E27FC236}">
                <a16:creationId xmlns:a16="http://schemas.microsoft.com/office/drawing/2014/main" id="{57E97F59-B46C-4C7B-818B-0D4AD99C0953}"/>
              </a:ext>
            </a:extLst>
          </p:cNvPr>
          <p:cNvSpPr>
            <a:spLocks noGrp="1"/>
          </p:cNvSpPr>
          <p:nvPr>
            <p:ph idx="1"/>
          </p:nvPr>
        </p:nvSpPr>
        <p:spPr>
          <a:xfrm>
            <a:off x="1885243" y="1196753"/>
            <a:ext cx="9697157" cy="4929411"/>
          </a:xfrm>
        </p:spPr>
        <p:txBody>
          <a:bodyPr>
            <a:normAutofit/>
          </a:bodyPr>
          <a:lstStyle/>
          <a:p>
            <a:r>
              <a:rPr lang="nl-NL" dirty="0"/>
              <a:t>Bronnen die informatie verschaffen over wateroverlast en eventuele oplossingen.</a:t>
            </a:r>
          </a:p>
          <a:p>
            <a:endParaRPr lang="nl-NL" dirty="0"/>
          </a:p>
          <a:p>
            <a:pPr lvl="1"/>
            <a:r>
              <a:rPr lang="nl-NL" sz="2000" dirty="0">
                <a:hlinkClick r:id="rId2"/>
              </a:rPr>
              <a:t>https://www.wur.nl/nl/Dossiers/dossier/Wateroverlast.htm</a:t>
            </a:r>
            <a:endParaRPr lang="nl-NL" sz="2000" dirty="0"/>
          </a:p>
          <a:p>
            <a:pPr lvl="1"/>
            <a:r>
              <a:rPr lang="nl-NL" sz="2000" dirty="0">
                <a:hlinkClick r:id="rId3"/>
              </a:rPr>
              <a:t>https://ruimtelijkeadaptatie.nl/</a:t>
            </a:r>
            <a:endParaRPr lang="nl-NL" sz="2000" dirty="0"/>
          </a:p>
          <a:p>
            <a:pPr lvl="1"/>
            <a:r>
              <a:rPr lang="nl-NL" sz="2000" dirty="0">
                <a:hlinkClick r:id="rId4"/>
              </a:rPr>
              <a:t>https://klimaatadaptatienederland.nl/publish/pages/184237/uitvoeringsagenda_klimaatadaptatie_tilburg.pdf</a:t>
            </a:r>
            <a:endParaRPr lang="nl-NL" sz="2000" dirty="0"/>
          </a:p>
          <a:p>
            <a:pPr lvl="1"/>
            <a:r>
              <a:rPr lang="nl-NL" sz="2000" dirty="0">
                <a:hlinkClick r:id="rId5"/>
              </a:rPr>
              <a:t>https://klimaatadaptatienederland.nl/publish/pages/115147/roadmap_klimaatrobuuste_gebiedsontwikkeling_v2.pdf</a:t>
            </a:r>
            <a:endParaRPr lang="nl-NL" sz="2000" dirty="0"/>
          </a:p>
          <a:p>
            <a:pPr lvl="1"/>
            <a:r>
              <a:rPr lang="nl-NL" sz="2000" dirty="0">
                <a:hlinkClick r:id="rId6"/>
              </a:rPr>
              <a:t>https://klimaatadaptatienederland.nl/publish/pages/115147/de_natuur_als_oplossing_voor_de_effecten_van_klimaatverandering_in_de_stad.pdf</a:t>
            </a:r>
            <a:r>
              <a:rPr lang="nl-NL" sz="2000" dirty="0"/>
              <a:t>  </a:t>
            </a:r>
          </a:p>
          <a:p>
            <a:pPr lvl="1"/>
            <a:endParaRPr lang="nl-NL" dirty="0"/>
          </a:p>
          <a:p>
            <a:pPr marL="457200" lvl="1" indent="0">
              <a:buNone/>
            </a:pPr>
            <a:endParaRPr lang="nl-NL" dirty="0"/>
          </a:p>
          <a:p>
            <a:pPr lvl="1"/>
            <a:endParaRPr lang="nl-NL" dirty="0"/>
          </a:p>
        </p:txBody>
      </p:sp>
    </p:spTree>
    <p:extLst>
      <p:ext uri="{BB962C8B-B14F-4D97-AF65-F5344CB8AC3E}">
        <p14:creationId xmlns:p14="http://schemas.microsoft.com/office/powerpoint/2010/main" val="2072116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9301EA69-78C3-4636-B551-26558B2B172E}"/>
              </a:ext>
            </a:extLst>
          </p:cNvPr>
          <p:cNvPicPr>
            <a:picLocks noGrp="1" noChangeAspect="1"/>
          </p:cNvPicPr>
          <p:nvPr>
            <p:ph idx="1"/>
          </p:nvPr>
        </p:nvPicPr>
        <p:blipFill>
          <a:blip r:embed="rId2"/>
          <a:stretch>
            <a:fillRect/>
          </a:stretch>
        </p:blipFill>
        <p:spPr>
          <a:xfrm>
            <a:off x="0" y="3622"/>
            <a:ext cx="8223861" cy="6854378"/>
          </a:xfrm>
          <a:prstGeom prst="rect">
            <a:avLst/>
          </a:prstGeom>
        </p:spPr>
      </p:pic>
    </p:spTree>
    <p:extLst>
      <p:ext uri="{BB962C8B-B14F-4D97-AF65-F5344CB8AC3E}">
        <p14:creationId xmlns:p14="http://schemas.microsoft.com/office/powerpoint/2010/main" val="2861984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Periodeplanning Water en energie</a:t>
            </a:r>
          </a:p>
        </p:txBody>
      </p:sp>
      <p:pic>
        <p:nvPicPr>
          <p:cNvPr id="5" name="Afbeelding 4">
            <a:extLst>
              <a:ext uri="{FF2B5EF4-FFF2-40B4-BE49-F238E27FC236}">
                <a16:creationId xmlns:a16="http://schemas.microsoft.com/office/drawing/2014/main" id="{FFBBA66D-5337-4855-8F66-42CF9FA71C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4170" y="4499289"/>
            <a:ext cx="4056109" cy="2454676"/>
          </a:xfrm>
          <a:prstGeom prst="rect">
            <a:avLst/>
          </a:prstGeom>
        </p:spPr>
      </p:pic>
      <p:graphicFrame>
        <p:nvGraphicFramePr>
          <p:cNvPr id="2" name="Tabel 1">
            <a:extLst>
              <a:ext uri="{FF2B5EF4-FFF2-40B4-BE49-F238E27FC236}">
                <a16:creationId xmlns:a16="http://schemas.microsoft.com/office/drawing/2014/main" id="{6895D9F1-BB71-4CD3-A49D-830E976BEC6F}"/>
              </a:ext>
            </a:extLst>
          </p:cNvPr>
          <p:cNvGraphicFramePr>
            <a:graphicFrameLocks noGrp="1"/>
          </p:cNvGraphicFramePr>
          <p:nvPr>
            <p:extLst>
              <p:ext uri="{D42A27DB-BD31-4B8C-83A1-F6EECF244321}">
                <p14:modId xmlns:p14="http://schemas.microsoft.com/office/powerpoint/2010/main" val="3979786041"/>
              </p:ext>
            </p:extLst>
          </p:nvPr>
        </p:nvGraphicFramePr>
        <p:xfrm>
          <a:off x="2753360" y="1178560"/>
          <a:ext cx="6989260" cy="2190069"/>
        </p:xfrm>
        <a:graphic>
          <a:graphicData uri="http://schemas.openxmlformats.org/drawingml/2006/table">
            <a:tbl>
              <a:tblPr firstRow="1" firstCol="1" bandRow="1">
                <a:tableStyleId>{5C22544A-7EE6-4342-B048-85BDC9FD1C3A}</a:tableStyleId>
              </a:tblPr>
              <a:tblGrid>
                <a:gridCol w="3985737">
                  <a:extLst>
                    <a:ext uri="{9D8B030D-6E8A-4147-A177-3AD203B41FA5}">
                      <a16:colId xmlns:a16="http://schemas.microsoft.com/office/drawing/2014/main" val="3467695424"/>
                    </a:ext>
                  </a:extLst>
                </a:gridCol>
                <a:gridCol w="3003523">
                  <a:extLst>
                    <a:ext uri="{9D8B030D-6E8A-4147-A177-3AD203B41FA5}">
                      <a16:colId xmlns:a16="http://schemas.microsoft.com/office/drawing/2014/main" val="1266764954"/>
                    </a:ext>
                  </a:extLst>
                </a:gridCol>
              </a:tblGrid>
              <a:tr h="312867">
                <a:tc>
                  <a:txBody>
                    <a:bodyPr/>
                    <a:lstStyle/>
                    <a:p>
                      <a:r>
                        <a:rPr lang="nl-NL" sz="1000">
                          <a:effectLst/>
                        </a:rPr>
                        <a:t>Inhoud</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000">
                          <a:effectLst/>
                        </a:rPr>
                        <a:t>Betrokken begrippen</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8858268"/>
                  </a:ext>
                </a:extLst>
              </a:tr>
              <a:tr h="312867">
                <a:tc>
                  <a:txBody>
                    <a:bodyPr/>
                    <a:lstStyle/>
                    <a:p>
                      <a:r>
                        <a:rPr lang="nl-NL" sz="1800">
                          <a:effectLst/>
                        </a:rPr>
                        <a:t>De klimaatbestendige stad</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dirty="0">
                          <a:effectLst/>
                        </a:rPr>
                        <a:t>Neerslag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7901589"/>
                  </a:ext>
                </a:extLst>
              </a:tr>
              <a:tr h="312867">
                <a:tc>
                  <a:txBody>
                    <a:bodyPr/>
                    <a:lstStyle/>
                    <a:p>
                      <a:r>
                        <a:rPr lang="nl-NL" sz="1800">
                          <a:effectLst/>
                        </a:rPr>
                        <a:t>De klimaatbestendige stad</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Schade</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9129005"/>
                  </a:ext>
                </a:extLst>
              </a:tr>
              <a:tr h="312867">
                <a:tc>
                  <a:txBody>
                    <a:bodyPr/>
                    <a:lstStyle/>
                    <a:p>
                      <a:r>
                        <a:rPr lang="nl-NL" sz="1800">
                          <a:effectLst/>
                        </a:rPr>
                        <a:t>De klimaatbestendige stad</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Droogte/Hitte</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0696814"/>
                  </a:ext>
                </a:extLst>
              </a:tr>
              <a:tr h="312867">
                <a:tc>
                  <a:txBody>
                    <a:bodyPr/>
                    <a:lstStyle/>
                    <a:p>
                      <a:r>
                        <a:rPr lang="nl-NL" sz="1800">
                          <a:effectLst/>
                        </a:rPr>
                        <a:t>De klimaatbestendige stad</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dirty="0">
                          <a:effectLst/>
                        </a:rPr>
                        <a:t>Oplossingsrichtingen</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636138"/>
                  </a:ext>
                </a:extLst>
              </a:tr>
              <a:tr h="312867">
                <a:tc>
                  <a:txBody>
                    <a:bodyPr/>
                    <a:lstStyle/>
                    <a:p>
                      <a:r>
                        <a:rPr lang="nl-NL" sz="1800">
                          <a:effectLst/>
                        </a:rPr>
                        <a:t>Klimaatmitigatie</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dirty="0">
                          <a:effectLst/>
                        </a:rPr>
                        <a:t>CO</a:t>
                      </a:r>
                      <a:r>
                        <a:rPr lang="nl-NL" sz="1800" baseline="-25000" dirty="0">
                          <a:effectLst/>
                        </a:rPr>
                        <a:t>2 </a:t>
                      </a:r>
                      <a:r>
                        <a:rPr lang="nl-NL" sz="1800" dirty="0">
                          <a:effectLst/>
                        </a:rPr>
                        <a:t>rekenen</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7682833"/>
                  </a:ext>
                </a:extLst>
              </a:tr>
              <a:tr h="312867">
                <a:tc>
                  <a:txBody>
                    <a:bodyPr/>
                    <a:lstStyle/>
                    <a:p>
                      <a:r>
                        <a:rPr lang="nl-NL" sz="1800" dirty="0">
                          <a:effectLst/>
                        </a:rPr>
                        <a:t>Klimaatmitigatie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dirty="0">
                          <a:effectLst/>
                        </a:rPr>
                        <a:t>CO</a:t>
                      </a:r>
                      <a:r>
                        <a:rPr lang="nl-NL" sz="1800" baseline="-25000" dirty="0">
                          <a:effectLst/>
                        </a:rPr>
                        <a:t>2</a:t>
                      </a:r>
                      <a:r>
                        <a:rPr lang="nl-NL" sz="1800" dirty="0">
                          <a:effectLst/>
                        </a:rPr>
                        <a:t> reductie</a:t>
                      </a:r>
                      <a:r>
                        <a:rPr lang="nl-NL" sz="1800" baseline="-25000" dirty="0">
                          <a:effectLst/>
                        </a:rPr>
                        <a:t> </a:t>
                      </a:r>
                      <a:r>
                        <a:rPr lang="nl-NL" sz="1800" dirty="0">
                          <a:effectLst/>
                        </a:rPr>
                        <a:t>maatregelen</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1276083"/>
                  </a:ext>
                </a:extLst>
              </a:tr>
            </a:tbl>
          </a:graphicData>
        </a:graphic>
      </p:graphicFrame>
    </p:spTree>
    <p:extLst>
      <p:ext uri="{BB962C8B-B14F-4D97-AF65-F5344CB8AC3E}">
        <p14:creationId xmlns:p14="http://schemas.microsoft.com/office/powerpoint/2010/main" val="329190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Opzet Water en energie</a:t>
            </a:r>
          </a:p>
        </p:txBody>
      </p:sp>
      <p:sp>
        <p:nvSpPr>
          <p:cNvPr id="3" name="Tijdelijke aanduiding voor inhoud 2"/>
          <p:cNvSpPr>
            <a:spLocks noGrp="1"/>
          </p:cNvSpPr>
          <p:nvPr>
            <p:ph idx="1"/>
          </p:nvPr>
        </p:nvSpPr>
        <p:spPr/>
        <p:txBody>
          <a:bodyPr>
            <a:normAutofit/>
          </a:bodyPr>
          <a:lstStyle/>
          <a:p>
            <a:pPr marL="0" indent="0">
              <a:buNone/>
            </a:pPr>
            <a:r>
              <a:rPr lang="nl-NL" dirty="0"/>
              <a:t>Doel:</a:t>
            </a:r>
          </a:p>
          <a:p>
            <a:r>
              <a:rPr lang="nl-NL" dirty="0"/>
              <a:t>Aan het einde van de periode heb je inzicht in de mogelijkheden om een stad of stadsdelen om te vormen en aan te passen aan de toekomstige eisen van een klimaatbestendige stad.</a:t>
            </a:r>
          </a:p>
          <a:p>
            <a:r>
              <a:rPr lang="nl-NL" dirty="0"/>
              <a:t>Je bent in staat een advies op te stellen dat gericht is op wateroverlast, wateronderlast en hittestress</a:t>
            </a:r>
          </a:p>
          <a:p>
            <a:r>
              <a:rPr lang="nl-NL" dirty="0"/>
              <a:t>Je kan een totaaladvies opstellen dat een integrale oplossing biedt en resulteert in een klimaatbestendige locatie in de stad</a:t>
            </a:r>
          </a:p>
        </p:txBody>
      </p:sp>
    </p:spTree>
    <p:extLst>
      <p:ext uri="{BB962C8B-B14F-4D97-AF65-F5344CB8AC3E}">
        <p14:creationId xmlns:p14="http://schemas.microsoft.com/office/powerpoint/2010/main" val="3984787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9563" y="2490139"/>
            <a:ext cx="10515600" cy="1325563"/>
          </a:xfrm>
        </p:spPr>
        <p:txBody>
          <a:bodyPr/>
          <a:lstStyle/>
          <a:p>
            <a:r>
              <a:rPr lang="nl-NL" dirty="0"/>
              <a:t>Klimaatbestendige Stad</a:t>
            </a:r>
          </a:p>
        </p:txBody>
      </p:sp>
    </p:spTree>
    <p:extLst>
      <p:ext uri="{BB962C8B-B14F-4D97-AF65-F5344CB8AC3E}">
        <p14:creationId xmlns:p14="http://schemas.microsoft.com/office/powerpoint/2010/main" val="638500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Doel</a:t>
            </a:r>
          </a:p>
        </p:txBody>
      </p:sp>
      <p:sp>
        <p:nvSpPr>
          <p:cNvPr id="3" name="Tijdelijke aanduiding voor inhoud 2"/>
          <p:cNvSpPr>
            <a:spLocks noGrp="1"/>
          </p:cNvSpPr>
          <p:nvPr>
            <p:ph idx="1"/>
          </p:nvPr>
        </p:nvSpPr>
        <p:spPr/>
        <p:txBody>
          <a:bodyPr/>
          <a:lstStyle/>
          <a:p>
            <a:r>
              <a:rPr lang="nl-NL" dirty="0"/>
              <a:t>Aan het einde van deze les:</a:t>
            </a:r>
          </a:p>
          <a:p>
            <a:pPr lvl="1"/>
            <a:r>
              <a:rPr lang="nl-NL" dirty="0"/>
              <a:t>Heb je inzicht in de problemen en gevolgen van wateroverlast in de stad</a:t>
            </a:r>
          </a:p>
          <a:p>
            <a:pPr lvl="1"/>
            <a:endParaRPr lang="nl-NL" dirty="0"/>
          </a:p>
        </p:txBody>
      </p:sp>
    </p:spTree>
    <p:extLst>
      <p:ext uri="{BB962C8B-B14F-4D97-AF65-F5344CB8AC3E}">
        <p14:creationId xmlns:p14="http://schemas.microsoft.com/office/powerpoint/2010/main" val="543820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DA8C2A6-38EE-4F7C-A2CE-F1C76D5467E3}"/>
              </a:ext>
            </a:extLst>
          </p:cNvPr>
          <p:cNvSpPr>
            <a:spLocks noGrp="1"/>
          </p:cNvSpPr>
          <p:nvPr>
            <p:ph type="title"/>
          </p:nvPr>
        </p:nvSpPr>
        <p:spPr/>
        <p:txBody>
          <a:bodyPr/>
          <a:lstStyle/>
          <a:p>
            <a:r>
              <a:rPr lang="nl-NL" dirty="0"/>
              <a:t>Klimaatverandering geeft veel problemen</a:t>
            </a:r>
          </a:p>
        </p:txBody>
      </p:sp>
      <p:sp>
        <p:nvSpPr>
          <p:cNvPr id="3" name="Tijdelijke aanduiding voor inhoud 2">
            <a:extLst>
              <a:ext uri="{FF2B5EF4-FFF2-40B4-BE49-F238E27FC236}">
                <a16:creationId xmlns:a16="http://schemas.microsoft.com/office/drawing/2014/main" id="{1FEBA17A-1CC0-4DD7-BCF4-C56D19985DDF}"/>
              </a:ext>
            </a:extLst>
          </p:cNvPr>
          <p:cNvSpPr>
            <a:spLocks noGrp="1"/>
          </p:cNvSpPr>
          <p:nvPr>
            <p:ph idx="1"/>
          </p:nvPr>
        </p:nvSpPr>
        <p:spPr/>
        <p:txBody>
          <a:bodyPr/>
          <a:lstStyle/>
          <a:p>
            <a:pPr marL="0" indent="0">
              <a:buNone/>
            </a:pPr>
            <a:r>
              <a:rPr lang="nl-NL" b="1" dirty="0"/>
              <a:t>en daar moeten we mee leren omgaan</a:t>
            </a:r>
          </a:p>
          <a:p>
            <a:pPr lvl="1"/>
            <a:r>
              <a:rPr lang="nl-NL" dirty="0"/>
              <a:t>Hagel- en stormschade</a:t>
            </a:r>
          </a:p>
          <a:p>
            <a:pPr lvl="1"/>
            <a:r>
              <a:rPr lang="nl-NL" dirty="0"/>
              <a:t>Leegpompen van kelders, </a:t>
            </a:r>
          </a:p>
          <a:p>
            <a:pPr lvl="1"/>
            <a:r>
              <a:rPr lang="nl-NL" dirty="0"/>
              <a:t>Wateroverlast in woningen, </a:t>
            </a:r>
          </a:p>
          <a:p>
            <a:pPr lvl="1"/>
            <a:r>
              <a:rPr lang="nl-NL" dirty="0"/>
              <a:t>Verhoogde sterftecijfers in de zomer</a:t>
            </a:r>
          </a:p>
          <a:p>
            <a:pPr lvl="1"/>
            <a:r>
              <a:rPr lang="nl-NL" dirty="0"/>
              <a:t>Extreme droogte met grote gevolgen</a:t>
            </a:r>
          </a:p>
        </p:txBody>
      </p:sp>
      <p:pic>
        <p:nvPicPr>
          <p:cNvPr id="4" name="Afbeelding 3">
            <a:extLst>
              <a:ext uri="{FF2B5EF4-FFF2-40B4-BE49-F238E27FC236}">
                <a16:creationId xmlns:a16="http://schemas.microsoft.com/office/drawing/2014/main" id="{AD2A2F67-BBD5-48AD-942F-0E5520B96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16" y="4261378"/>
            <a:ext cx="2476500" cy="2466975"/>
          </a:xfrm>
          <a:prstGeom prst="rect">
            <a:avLst/>
          </a:prstGeom>
        </p:spPr>
      </p:pic>
      <p:pic>
        <p:nvPicPr>
          <p:cNvPr id="6" name="Afbeelding 5">
            <a:extLst>
              <a:ext uri="{FF2B5EF4-FFF2-40B4-BE49-F238E27FC236}">
                <a16:creationId xmlns:a16="http://schemas.microsoft.com/office/drawing/2014/main" id="{3F4C930F-CD8E-4934-9C95-78E60172B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039" y="4261378"/>
            <a:ext cx="3289300" cy="2466975"/>
          </a:xfrm>
          <a:prstGeom prst="rect">
            <a:avLst/>
          </a:prstGeom>
        </p:spPr>
      </p:pic>
      <p:pic>
        <p:nvPicPr>
          <p:cNvPr id="8" name="Afbeelding 7">
            <a:extLst>
              <a:ext uri="{FF2B5EF4-FFF2-40B4-BE49-F238E27FC236}">
                <a16:creationId xmlns:a16="http://schemas.microsoft.com/office/drawing/2014/main" id="{5F34CC4E-05B5-451A-B924-015566931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350" y="4261378"/>
            <a:ext cx="3289300" cy="2466975"/>
          </a:xfrm>
          <a:prstGeom prst="rect">
            <a:avLst/>
          </a:prstGeom>
        </p:spPr>
      </p:pic>
      <p:pic>
        <p:nvPicPr>
          <p:cNvPr id="9" name="Afbeelding 8">
            <a:extLst>
              <a:ext uri="{FF2B5EF4-FFF2-40B4-BE49-F238E27FC236}">
                <a16:creationId xmlns:a16="http://schemas.microsoft.com/office/drawing/2014/main" id="{CEF7E2EE-7878-4D08-9B47-235B5D427E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607661" y="4261378"/>
            <a:ext cx="2421223" cy="2466974"/>
          </a:xfrm>
          <a:prstGeom prst="rect">
            <a:avLst/>
          </a:prstGeom>
        </p:spPr>
      </p:pic>
    </p:spTree>
    <p:extLst>
      <p:ext uri="{BB962C8B-B14F-4D97-AF65-F5344CB8AC3E}">
        <p14:creationId xmlns:p14="http://schemas.microsoft.com/office/powerpoint/2010/main" val="386478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100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0" nodeType="afterEffect">
                                  <p:stCondLst>
                                    <p:cond delay="100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par>
                                <p:cTn id="24" presetID="1" presetClass="entr" presetSubtype="0" fill="hold" nodeType="withEffect">
                                  <p:stCondLst>
                                    <p:cond delay="100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3000"/>
                            </p:stCondLst>
                            <p:childTnLst>
                              <p:par>
                                <p:cTn id="27" presetID="1" presetClass="entr" presetSubtype="0" fill="hold" grpId="0" nodeType="afterEffect">
                                  <p:stCondLst>
                                    <p:cond delay="100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100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CFA466-D0F9-44D6-A57F-71ABDB7F6273}"/>
              </a:ext>
            </a:extLst>
          </p:cNvPr>
          <p:cNvSpPr>
            <a:spLocks noGrp="1"/>
          </p:cNvSpPr>
          <p:nvPr>
            <p:ph type="title"/>
          </p:nvPr>
        </p:nvSpPr>
        <p:spPr>
          <a:xfrm>
            <a:off x="839756" y="332656"/>
            <a:ext cx="10660426" cy="648072"/>
          </a:xfrm>
        </p:spPr>
        <p:txBody>
          <a:bodyPr/>
          <a:lstStyle/>
          <a:p>
            <a:r>
              <a:rPr lang="nl-NL" b="0" dirty="0"/>
              <a:t>Regenwateroverlast in stedelijk gebied</a:t>
            </a:r>
          </a:p>
        </p:txBody>
      </p:sp>
      <p:sp>
        <p:nvSpPr>
          <p:cNvPr id="3" name="Tijdelijke aanduiding voor inhoud 2">
            <a:extLst>
              <a:ext uri="{FF2B5EF4-FFF2-40B4-BE49-F238E27FC236}">
                <a16:creationId xmlns:a16="http://schemas.microsoft.com/office/drawing/2014/main" id="{5C0B4918-CC29-4C02-8E34-AC62F778640E}"/>
              </a:ext>
            </a:extLst>
          </p:cNvPr>
          <p:cNvSpPr>
            <a:spLocks noGrp="1"/>
          </p:cNvSpPr>
          <p:nvPr>
            <p:ph idx="1"/>
          </p:nvPr>
        </p:nvSpPr>
        <p:spPr>
          <a:xfrm>
            <a:off x="747928" y="1262068"/>
            <a:ext cx="6193769" cy="4929411"/>
          </a:xfrm>
        </p:spPr>
        <p:txBody>
          <a:bodyPr/>
          <a:lstStyle/>
          <a:p>
            <a:r>
              <a:rPr lang="nl-NL" dirty="0"/>
              <a:t>Een aantal belangrijke punten op een rij</a:t>
            </a:r>
          </a:p>
          <a:p>
            <a:pPr lvl="1"/>
            <a:r>
              <a:rPr lang="nl-NL" dirty="0"/>
              <a:t>Meer kans op extreme bui</a:t>
            </a:r>
          </a:p>
          <a:p>
            <a:pPr lvl="2"/>
            <a:r>
              <a:rPr lang="nl-NL" dirty="0"/>
              <a:t>omvang van extreme buien in het klimaat rond 2014 gemiddeld 10% hoger ligt dan in de tot nu toe gebruikte statistiek</a:t>
            </a:r>
          </a:p>
          <a:p>
            <a:pPr lvl="1"/>
            <a:r>
              <a:rPr lang="nl-NL" dirty="0"/>
              <a:t>Hevige buien worden heviger</a:t>
            </a:r>
          </a:p>
          <a:p>
            <a:pPr lvl="2"/>
            <a:r>
              <a:rPr lang="nl-NL" dirty="0"/>
              <a:t>analyse van waarnemingen in de afgelopen 15 jaar verwacht het KNMI dat de intensiteit van extreme buien toeneemt met 14% per graad opwarming. </a:t>
            </a:r>
          </a:p>
          <a:p>
            <a:pPr lvl="1"/>
            <a:endParaRPr lang="nl-NL" dirty="0"/>
          </a:p>
        </p:txBody>
      </p:sp>
      <p:pic>
        <p:nvPicPr>
          <p:cNvPr id="4" name="Afbeelding 3">
            <a:extLst>
              <a:ext uri="{FF2B5EF4-FFF2-40B4-BE49-F238E27FC236}">
                <a16:creationId xmlns:a16="http://schemas.microsoft.com/office/drawing/2014/main" id="{B5E82D4D-1320-44DB-8B1F-958DFC6E5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697" y="1832098"/>
            <a:ext cx="5250303" cy="3789349"/>
          </a:xfrm>
          <a:prstGeom prst="rect">
            <a:avLst/>
          </a:prstGeom>
        </p:spPr>
      </p:pic>
    </p:spTree>
    <p:extLst>
      <p:ext uri="{BB962C8B-B14F-4D97-AF65-F5344CB8AC3E}">
        <p14:creationId xmlns:p14="http://schemas.microsoft.com/office/powerpoint/2010/main" val="3488027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5289709F-C982-4ACB-9331-1B69A572F2C0}"/>
              </a:ext>
            </a:extLst>
          </p:cNvPr>
          <p:cNvPicPr>
            <a:picLocks noGrp="1" noChangeAspect="1"/>
          </p:cNvPicPr>
          <p:nvPr>
            <p:ph idx="1"/>
          </p:nvPr>
        </p:nvPicPr>
        <p:blipFill>
          <a:blip r:embed="rId2"/>
          <a:stretch>
            <a:fillRect/>
          </a:stretch>
        </p:blipFill>
        <p:spPr>
          <a:xfrm>
            <a:off x="1610139" y="728503"/>
            <a:ext cx="7342291" cy="5732354"/>
          </a:xfrm>
        </p:spPr>
      </p:pic>
      <p:sp>
        <p:nvSpPr>
          <p:cNvPr id="7" name="Tekstvak 6">
            <a:extLst>
              <a:ext uri="{FF2B5EF4-FFF2-40B4-BE49-F238E27FC236}">
                <a16:creationId xmlns:a16="http://schemas.microsoft.com/office/drawing/2014/main" id="{E9455AA4-D9B1-4D9E-A0E2-4F9E773D83AE}"/>
              </a:ext>
            </a:extLst>
          </p:cNvPr>
          <p:cNvSpPr txBox="1"/>
          <p:nvPr/>
        </p:nvSpPr>
        <p:spPr>
          <a:xfrm>
            <a:off x="9741158" y="5475811"/>
            <a:ext cx="2034074" cy="369332"/>
          </a:xfrm>
          <a:prstGeom prst="rect">
            <a:avLst/>
          </a:prstGeom>
          <a:noFill/>
        </p:spPr>
        <p:txBody>
          <a:bodyPr wrap="square">
            <a:spAutoFit/>
          </a:bodyPr>
          <a:lstStyle/>
          <a:p>
            <a:r>
              <a:rPr lang="nl-NL" dirty="0">
                <a:hlinkClick r:id="rId3"/>
              </a:rPr>
              <a:t>Klimaatscenario’s</a:t>
            </a:r>
            <a:endParaRPr lang="nl-NL" dirty="0"/>
          </a:p>
        </p:txBody>
      </p:sp>
    </p:spTree>
    <p:extLst>
      <p:ext uri="{BB962C8B-B14F-4D97-AF65-F5344CB8AC3E}">
        <p14:creationId xmlns:p14="http://schemas.microsoft.com/office/powerpoint/2010/main" val="2801896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558C7-DCF6-4D3F-BB4E-7650DC69D4CF}"/>
              </a:ext>
            </a:extLst>
          </p:cNvPr>
          <p:cNvSpPr>
            <a:spLocks noGrp="1"/>
          </p:cNvSpPr>
          <p:nvPr>
            <p:ph type="title"/>
          </p:nvPr>
        </p:nvSpPr>
        <p:spPr/>
        <p:txBody>
          <a:bodyPr/>
          <a:lstStyle/>
          <a:p>
            <a:r>
              <a:rPr lang="nl-NL" dirty="0"/>
              <a:t>Buienintensiteit en klimaatverandering</a:t>
            </a:r>
            <a:br>
              <a:rPr lang="nl-NL" dirty="0"/>
            </a:br>
            <a:endParaRPr lang="nl-NL" dirty="0"/>
          </a:p>
        </p:txBody>
      </p:sp>
      <p:sp>
        <p:nvSpPr>
          <p:cNvPr id="3" name="Tijdelijke aanduiding voor inhoud 2">
            <a:extLst>
              <a:ext uri="{FF2B5EF4-FFF2-40B4-BE49-F238E27FC236}">
                <a16:creationId xmlns:a16="http://schemas.microsoft.com/office/drawing/2014/main" id="{EA7D60E7-7DF7-4595-B06A-ED0BA75DE252}"/>
              </a:ext>
            </a:extLst>
          </p:cNvPr>
          <p:cNvSpPr>
            <a:spLocks noGrp="1"/>
          </p:cNvSpPr>
          <p:nvPr>
            <p:ph idx="1"/>
          </p:nvPr>
        </p:nvSpPr>
        <p:spPr>
          <a:xfrm>
            <a:off x="2639617" y="1196753"/>
            <a:ext cx="8942784" cy="4929411"/>
          </a:xfrm>
        </p:spPr>
        <p:txBody>
          <a:bodyPr/>
          <a:lstStyle/>
          <a:p>
            <a:r>
              <a:rPr lang="nl-NL" dirty="0"/>
              <a:t>Hoger temperatuur resulteert in meer vocht in de lucht</a:t>
            </a:r>
          </a:p>
          <a:p>
            <a:r>
              <a:rPr lang="nl-NL" dirty="0"/>
              <a:t>Relatieve luchtvochtigheid gelijk &gt; dauwpunt temperatuur omhoog &gt; toename van intensiteit van extreme buien</a:t>
            </a:r>
          </a:p>
        </p:txBody>
      </p:sp>
    </p:spTree>
    <p:extLst>
      <p:ext uri="{BB962C8B-B14F-4D97-AF65-F5344CB8AC3E}">
        <p14:creationId xmlns:p14="http://schemas.microsoft.com/office/powerpoint/2010/main" val="381767554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67c63a5-6c7f-42bb-9d17-0feff5816463">
      <Terms xmlns="http://schemas.microsoft.com/office/infopath/2007/PartnerControls"/>
    </lcf76f155ced4ddcb4097134ff3c332f>
    <TaxCatchAll xmlns="c20cf8ba-b598-4d03-85bf-01d90a2844ae" xsi:nil="true"/>
    <MediaLengthInSeconds xmlns="c67c63a5-6c7f-42bb-9d17-0feff581646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9727D3906D7945984BB753BA79C6C7" ma:contentTypeVersion="14" ma:contentTypeDescription="Een nieuw document maken." ma:contentTypeScope="" ma:versionID="13d1bd52d37d52e88f4cc3000598c755">
  <xsd:schema xmlns:xsd="http://www.w3.org/2001/XMLSchema" xmlns:xs="http://www.w3.org/2001/XMLSchema" xmlns:p="http://schemas.microsoft.com/office/2006/metadata/properties" xmlns:ns2="c67c63a5-6c7f-42bb-9d17-0feff5816463" xmlns:ns3="c20cf8ba-b598-4d03-85bf-01d90a2844ae" targetNamespace="http://schemas.microsoft.com/office/2006/metadata/properties" ma:root="true" ma:fieldsID="cdbfa91b97b664da8bfb3c5d7ea455d6" ns2:_="" ns3:_="">
    <xsd:import namespace="c67c63a5-6c7f-42bb-9d17-0feff5816463"/>
    <xsd:import namespace="c20cf8ba-b598-4d03-85bf-01d90a2844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63a5-6c7f-42bb-9d17-0feff58164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0cf8ba-b598-4d03-85bf-01d90a2844a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46b252f-af12-4d5a-a498-f152b1d5d221}" ma:internalName="TaxCatchAll" ma:showField="CatchAllData" ma:web="c20cf8ba-b598-4d03-85bf-01d90a2844a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583B6F-241B-4752-BA3F-65607B61D555}">
  <ds:schemaRefs>
    <ds:schemaRef ds:uri="http://schemas.microsoft.com/sharepoint/v3/contenttype/forms"/>
  </ds:schemaRefs>
</ds:datastoreItem>
</file>

<file path=customXml/itemProps2.xml><?xml version="1.0" encoding="utf-8"?>
<ds:datastoreItem xmlns:ds="http://schemas.openxmlformats.org/officeDocument/2006/customXml" ds:itemID="{4F4FF143-0ABB-4CFF-A5DD-2BA0E6EC9068}">
  <ds:schemaRefs>
    <ds:schemaRef ds:uri="http://schemas.microsoft.com/office/2006/metadata/properties"/>
    <ds:schemaRef ds:uri="http://schemas.microsoft.com/office/infopath/2007/PartnerControls"/>
    <ds:schemaRef ds:uri="c67c63a5-6c7f-42bb-9d17-0feff5816463"/>
    <ds:schemaRef ds:uri="c20cf8ba-b598-4d03-85bf-01d90a2844ae"/>
  </ds:schemaRefs>
</ds:datastoreItem>
</file>

<file path=customXml/itemProps3.xml><?xml version="1.0" encoding="utf-8"?>
<ds:datastoreItem xmlns:ds="http://schemas.openxmlformats.org/officeDocument/2006/customXml" ds:itemID="{F16B1C6D-4CEC-4D18-8AEF-E321C4BC1303}"/>
</file>

<file path=docProps/app.xml><?xml version="1.0" encoding="utf-8"?>
<Properties xmlns="http://schemas.openxmlformats.org/officeDocument/2006/extended-properties" xmlns:vt="http://schemas.openxmlformats.org/officeDocument/2006/docPropsVTypes">
  <TotalTime>497</TotalTime>
  <Words>649</Words>
  <Application>Microsoft Office PowerPoint</Application>
  <PresentationFormat>Breedbeeld</PresentationFormat>
  <Paragraphs>79</Paragraphs>
  <Slides>16</Slides>
  <Notes>2</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16</vt:i4>
      </vt:variant>
    </vt:vector>
  </HeadingPairs>
  <TitlesOfParts>
    <vt:vector size="20" baseType="lpstr">
      <vt:lpstr>Arial</vt:lpstr>
      <vt:lpstr>Calibri</vt:lpstr>
      <vt:lpstr>Calibri Light</vt:lpstr>
      <vt:lpstr>Kantoorthema</vt:lpstr>
      <vt:lpstr>PowerPoint-presentatie</vt:lpstr>
      <vt:lpstr>Periodeplanning Water en energie</vt:lpstr>
      <vt:lpstr>Opzet Water en energie</vt:lpstr>
      <vt:lpstr>Klimaatbestendige Stad</vt:lpstr>
      <vt:lpstr>Doel</vt:lpstr>
      <vt:lpstr>Klimaatverandering geeft veel problemen</vt:lpstr>
      <vt:lpstr>Regenwateroverlast in stedelijk gebied</vt:lpstr>
      <vt:lpstr>PowerPoint-presentatie</vt:lpstr>
      <vt:lpstr>Buienintensiteit en klimaatverandering </vt:lpstr>
      <vt:lpstr>Luchtvochtigheid en Dauwpunt</vt:lpstr>
      <vt:lpstr>Waterschap Limburg heeft een brochure gemaakt….</vt:lpstr>
      <vt:lpstr>Deltaplan Ruimtelijke Adaptatie</vt:lpstr>
      <vt:lpstr>Klimaatadaptatie &amp; Omgevingswet</vt:lpstr>
      <vt:lpstr>Opdracht</vt:lpstr>
      <vt:lpstr>Bronnen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Thomas Noordeloos</dc:creator>
  <cp:lastModifiedBy>Stijn Weijermars</cp:lastModifiedBy>
  <cp:revision>10</cp:revision>
  <dcterms:created xsi:type="dcterms:W3CDTF">2021-07-07T07:37:45Z</dcterms:created>
  <dcterms:modified xsi:type="dcterms:W3CDTF">2023-09-06T11:44:48Z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0x0101002F9727D3906D7945984BB753BA79C6C7</vt:lpwstr>
  </property>
  <property fmtid="{D5CDD505-2E9C-101B-9397-08002B2CF9AE}" pid="3" name="Order">
    <vt:lpwstr>3311000.00000000</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